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61" r:id="rId5"/>
    <p:sldId id="262" r:id="rId6"/>
    <p:sldId id="263" r:id="rId7"/>
    <p:sldId id="268" r:id="rId8"/>
    <p:sldId id="264" r:id="rId9"/>
    <p:sldId id="265" r:id="rId10"/>
    <p:sldId id="267" r:id="rId11"/>
    <p:sldId id="266" r:id="rId12"/>
    <p:sldId id="269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58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AB31D2-A51F-6436-2515-72D664963D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International Conference on Artificial Intelligence and Sustainable Innovation 2025 (ICAISI-2025)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3D0EC-59A9-6AB6-7E88-1002647570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38B89-20B4-4BA6-98E5-8C604F5B5A6E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EC9B3-39B3-5B34-A6B8-F6EDB7C024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0B69C-804F-D9A4-43F3-0ED78BFF69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F1ECF-F611-433B-97C3-189D036D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8860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International Conference on Artificial Intelligence and Sustainable Innovation 2025 (ICAISI-2025)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F2B73-1DE9-4C95-A241-A58F8D39C77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B7AEF-698A-427E-BE3E-26F271B1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1750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International Conference on Artificial Intelligence and Sustainable Innovation 2025 (ICAISI-2025)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B7AEF-698A-427E-BE3E-26F271B19A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4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3EBE3-8264-4FE8-925F-3080D4E5EEC0}" type="datetime1">
              <a:rPr lang="en-US" smtClean="0"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09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7F9A-A8B2-4585-AF5C-836578C27FF9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04039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7F9A-A8B2-4585-AF5C-836578C27FF9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56451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7F9A-A8B2-4585-AF5C-836578C27FF9}" type="datetime1">
              <a:rPr lang="en-US" smtClean="0"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4714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0EB0-855B-4A56-B658-B8A8035DCEC3}" type="datetime1">
              <a:rPr lang="en-US" smtClean="0"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07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7F9A-A8B2-4585-AF5C-836578C27FF9}" type="datetime1">
              <a:rPr lang="en-US" smtClean="0"/>
              <a:t>5/26/2025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41605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7F9A-A8B2-4585-AF5C-836578C27FF9}" type="datetime1">
              <a:rPr lang="en-US" smtClean="0"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793277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7784-BFF0-4202-BB5E-594DE6CE23F2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53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D3EF8-3A4B-4346-876A-8B23F47903D2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7F9A-A8B2-4585-AF5C-836578C27FF9}" type="datetime1">
              <a:rPr lang="en-US" smtClean="0"/>
              <a:t>5/26/2025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1120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4313149-2F49-4165-8BA6-A18DF207A193}" type="datetime1">
              <a:rPr lang="en-US" smtClean="0"/>
              <a:t>5/26/2025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4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E937F9A-A8B2-4585-AF5C-836578C27FF9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2B819DD-EF02-491D-87CC-F9716E9D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3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1F701-3591-8871-A6A2-DB2FE725A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3021" y="1982561"/>
            <a:ext cx="8915399" cy="2262781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ID:1610</a:t>
            </a:r>
            <a:br>
              <a:rPr lang="en-US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Title: WEB ENABLED FINGERPRINT BASED ELECTRONIC VOTING MACHINE FOR PRIVATE COMMUNITIES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BFB33-6989-B644-47C4-817DF22F0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0095" y="4453300"/>
            <a:ext cx="4849741" cy="16557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nn-NO" sz="2000" dirty="0">
                <a:latin typeface="Times New Roman"/>
                <a:cs typeface="Times New Roman"/>
              </a:rPr>
              <a:t>Brijesh Nishad     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Ashutosh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Aayush Pandey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94540-87C1-E870-400D-EE79D9A28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31B5-5CA0-4DD5-8ADC-49591F351C64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E316F-7F6C-1E13-9970-E392EF2B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CD2E3-06B6-97EA-CBE7-7ACECBC7A93B}"/>
              </a:ext>
            </a:extLst>
          </p:cNvPr>
          <p:cNvSpPr txBox="1"/>
          <p:nvPr/>
        </p:nvSpPr>
        <p:spPr>
          <a:xfrm>
            <a:off x="2344674" y="200138"/>
            <a:ext cx="72016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and Sustainable Innovation 2025 (ICAISI-2025)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CFFEBC-C41E-5929-B9DB-843E2BF16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9040"/>
            <a:ext cx="1389888" cy="13960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A9B151-9B51-BF0C-EE82-798C54F35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052" y="189040"/>
            <a:ext cx="2248056" cy="12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73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142F-B757-62FF-37F9-C0BF4570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and 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C7E28-6071-5876-DC33-C7001F004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47098"/>
            <a:ext cx="7729728" cy="31019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`		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Components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              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  <a:r>
              <a:rPr lang="en-US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              Add New Candidate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17308-DB64-B5FB-5EE7-7E922474F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7F9A-A8B2-4585-AF5C-836578C27FF9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36319-0928-B493-6DEC-D1E7CFC37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10</a:t>
            </a:fld>
            <a:endParaRPr lang="en-US"/>
          </a:p>
        </p:txBody>
      </p:sp>
      <p:pic>
        <p:nvPicPr>
          <p:cNvPr id="6" name="Image 30">
            <a:extLst>
              <a:ext uri="{FF2B5EF4-FFF2-40B4-BE49-F238E27FC236}">
                <a16:creationId xmlns:a16="http://schemas.microsoft.com/office/drawing/2014/main" id="{6194CF66-4A05-6845-73C4-4421E0F3B7F6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22575" y="3208713"/>
            <a:ext cx="2407367" cy="2593571"/>
          </a:xfrm>
          <a:prstGeom prst="rect">
            <a:avLst/>
          </a:prstGeom>
        </p:spPr>
      </p:pic>
      <p:pic>
        <p:nvPicPr>
          <p:cNvPr id="7" name="Image 31">
            <a:extLst>
              <a:ext uri="{FF2B5EF4-FFF2-40B4-BE49-F238E27FC236}">
                <a16:creationId xmlns:a16="http://schemas.microsoft.com/office/drawing/2014/main" id="{71709538-BFE7-763D-6F99-1B48B41F2EEA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54694" y="3237357"/>
            <a:ext cx="2407366" cy="2593571"/>
          </a:xfrm>
          <a:prstGeom prst="rect">
            <a:avLst/>
          </a:prstGeom>
        </p:spPr>
      </p:pic>
      <p:pic>
        <p:nvPicPr>
          <p:cNvPr id="8" name="Image 36">
            <a:extLst>
              <a:ext uri="{FF2B5EF4-FFF2-40B4-BE49-F238E27FC236}">
                <a16:creationId xmlns:a16="http://schemas.microsoft.com/office/drawing/2014/main" id="{15296BBA-6722-29BE-EE4E-22EC99383464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429" y="3208713"/>
            <a:ext cx="2975211" cy="253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047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584C-40F1-F024-57DC-90E5FF2A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and Results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1987B-B97E-6577-FAE9-04C8458D0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Working Process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F611F-286A-DFDA-5184-F40356DD8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7F9A-A8B2-4585-AF5C-836578C27FF9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82D8A9-DD52-8F2E-2AC8-EE81C882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11</a:t>
            </a:fld>
            <a:endParaRPr lang="en-US"/>
          </a:p>
        </p:txBody>
      </p:sp>
      <p:pic>
        <p:nvPicPr>
          <p:cNvPr id="6" name="Image 32">
            <a:extLst>
              <a:ext uri="{FF2B5EF4-FFF2-40B4-BE49-F238E27FC236}">
                <a16:creationId xmlns:a16="http://schemas.microsoft.com/office/drawing/2014/main" id="{FBE3A404-9F7B-C205-A3B7-76CCBDC7DFC8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31136" y="3131416"/>
            <a:ext cx="3105635" cy="2978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328B06-AB90-C156-BC8A-AE4940B5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088" y="3131417"/>
            <a:ext cx="2477192" cy="2973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36235C-0EAE-86AD-054D-2B1BEC852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597" y="3131416"/>
            <a:ext cx="2635135" cy="297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61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6BEA-5638-788F-1120-9189DCFC6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Scope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6975-4851-84DE-86E7-1FA251685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web-enabled fingerprint voting system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improves election security through real-time voter authentication.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Accurately verifies voter identity, preventing unauthorized or duplicate votes.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Provides fast, local alerts (LED/buzzer) and remote notifications via the web dashboard for administrators.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Future deployment in real private communities will validate practical effectiveness and user acceptance.</a:t>
            </a:r>
          </a:p>
          <a:p>
            <a:pPr>
              <a:lnSpc>
                <a:spcPct val="170000"/>
              </a:lnSpc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A3D6D-A4E4-7097-0939-36742377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7F9A-A8B2-4585-AF5C-836578C27FF9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8F5B4-C3A0-6F1E-D78E-85C181487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70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A681-A536-2C81-F7B7-5C8D6414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021" y="2672366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6878A-2315-0D10-1C1F-FFCFC288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0B04-9E24-454C-B0F9-E577D591EBB3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E693E-3549-5BE3-A9F0-BFDACFDF7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50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4079-064B-14AF-B888-FAA576EE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FEAB6-0A36-E663-3099-3BA1B45DD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</a:t>
            </a:r>
          </a:p>
          <a:p>
            <a:r>
              <a:rPr lang="en-US" sz="2800" dirty="0"/>
              <a:t>Related Work</a:t>
            </a:r>
          </a:p>
          <a:p>
            <a:r>
              <a:rPr lang="en-US" sz="2800" dirty="0"/>
              <a:t>Proposed Methodology</a:t>
            </a:r>
          </a:p>
          <a:p>
            <a:r>
              <a:rPr lang="en-US" sz="2800" dirty="0"/>
              <a:t>Experiments and Results</a:t>
            </a:r>
          </a:p>
          <a:p>
            <a:r>
              <a:rPr lang="en-US" sz="2800" dirty="0"/>
              <a:t>Conclusion and Future Scope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D1A58-9D93-595A-061E-538DDE05B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0B04-9E24-454C-B0F9-E577D591EBB3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CF8D2-7111-D002-DEA0-0EDB9548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28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D908C-4B4C-3669-AA64-0E131E81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435" y="815063"/>
            <a:ext cx="7729728" cy="1188720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56F72-BAEA-3FA5-B1BC-EA6784133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0B04-9E24-454C-B0F9-E577D591EBB3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6F413B-E52C-3DEA-EB06-EFCAC1559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809C3-F3CF-6E32-7795-A361EAAF7B02}"/>
              </a:ext>
            </a:extLst>
          </p:cNvPr>
          <p:cNvSpPr txBox="1"/>
          <p:nvPr/>
        </p:nvSpPr>
        <p:spPr>
          <a:xfrm>
            <a:off x="2231135" y="2446865"/>
            <a:ext cx="772972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Voting is crucial for democratic processes even in small communities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Traditional voting methods are prone to fraud and inefficiencies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Lack of automation leads to time delays and human errors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Biometric systems help verify identity with high accuracy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Web-based systems improve transparency and result access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of both enhances trust and efficiency in elections</a:t>
            </a:r>
          </a:p>
        </p:txBody>
      </p:sp>
    </p:spTree>
    <p:extLst>
      <p:ext uri="{BB962C8B-B14F-4D97-AF65-F5344CB8AC3E}">
        <p14:creationId xmlns:p14="http://schemas.microsoft.com/office/powerpoint/2010/main" val="222755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D7FCD-17CC-DEAA-E6E9-C92E2C43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E8DA8-138A-B956-A7D3-B840D6F9E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081" y="2477194"/>
            <a:ext cx="5715831" cy="317139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paper and EVMs lack biometric verification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systems use biometrics but are not web-enabled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voting platforms often lack secure ID verification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Existing systems suffer from data security issues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Limited use in private, local community settings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 cost and complexity limit adoption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BF0CD-2871-63A8-8A2F-A3962B8B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7F9A-A8B2-4585-AF5C-836578C27FF9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11D63-5932-396A-B643-CA724279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150925-C99A-191D-2032-19E43794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785" y="2356633"/>
            <a:ext cx="2687264" cy="38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42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5F7C-FEE1-30A1-8F13-F7046AB0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DE00D-E86D-8A35-8EE8-D60E67B8C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7F9A-A8B2-4585-AF5C-836578C27FF9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1A8FD-EE1A-166C-FE25-DDE3826A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EAB6BE-F115-E5AF-BDD0-603289001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61309" y="2261062"/>
            <a:ext cx="2809703" cy="380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D71A19-0431-55E0-CE7E-AE42896A1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27564" y="2261062"/>
            <a:ext cx="5033300" cy="29704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E8D51D-0426-B0C3-D5A1-D4DBE127E643}"/>
              </a:ext>
            </a:extLst>
          </p:cNvPr>
          <p:cNvSpPr txBox="1"/>
          <p:nvPr/>
        </p:nvSpPr>
        <p:spPr>
          <a:xfrm>
            <a:off x="2574868" y="5991275"/>
            <a:ext cx="2121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Portal Login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4DF6B-7044-A466-ACD3-B9CECC95E7DF}"/>
              </a:ext>
            </a:extLst>
          </p:cNvPr>
          <p:cNvSpPr txBox="1"/>
          <p:nvPr/>
        </p:nvSpPr>
        <p:spPr>
          <a:xfrm>
            <a:off x="6629735" y="5181148"/>
            <a:ext cx="1383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Dashboard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7309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4E553-3538-09A9-0B99-572FE760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and 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127F7-56CF-B323-3553-A4EF1CA9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7" cy="3101983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Voting Prototype: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Built using  Arduino/ESP32 with integrated biometric and connectivity modules.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Scenarios: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Valid and invalid fingerprint input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Multiple voting attempts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Real-time web result updates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Wi-Fi disconnection and reconnection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Admin result access from remote device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D0E34-56AC-6243-D7EF-F347D486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7F9A-A8B2-4585-AF5C-836578C27FF9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76718-00E0-00BA-3459-6FFE9345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8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58583-FAD7-0B9E-83A0-E232CB1A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and Results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E23BB-2884-7FA8-7A16-6943FAC9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7F9A-A8B2-4585-AF5C-836578C27FF9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933C5-BCDF-699E-E0A6-F822CB9C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90358E-CA69-BFCD-3115-C5BC26207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5" y="2945997"/>
            <a:ext cx="3720777" cy="3101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6F200D-A420-6F18-AFAA-21572DC1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400799" y="2945993"/>
            <a:ext cx="3624349" cy="3101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D18476-51E9-DAF1-8759-8FAB6B63D26B}"/>
              </a:ext>
            </a:extLst>
          </p:cNvPr>
          <p:cNvSpPr txBox="1"/>
          <p:nvPr/>
        </p:nvSpPr>
        <p:spPr>
          <a:xfrm>
            <a:off x="5135364" y="2365037"/>
            <a:ext cx="258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en-US" b="1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630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64A72-AD40-328D-4037-E1E94190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and 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52F3F-F39E-BD85-DCD8-7F579A8EE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                                                		   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OLED</a:t>
            </a:r>
            <a:r>
              <a:rPr lang="en-IN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031DF-25C5-7C6E-76C6-ADFF9948B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7F9A-A8B2-4585-AF5C-836578C27FF9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F5947-073C-DC12-3AE3-13D68FC9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8</a:t>
            </a:fld>
            <a:endParaRPr lang="en-US"/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56D47167-12AE-3771-8A69-7A9F80BC6B2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1136" y="3121429"/>
            <a:ext cx="2877311" cy="2011679"/>
          </a:xfrm>
          <a:prstGeom prst="rect">
            <a:avLst/>
          </a:prstGeom>
        </p:spPr>
      </p:pic>
      <p:pic>
        <p:nvPicPr>
          <p:cNvPr id="7" name="Image 24">
            <a:extLst>
              <a:ext uri="{FF2B5EF4-FFF2-40B4-BE49-F238E27FC236}">
                <a16:creationId xmlns:a16="http://schemas.microsoft.com/office/drawing/2014/main" id="{B17DE5F6-7E77-7A80-062C-1B0199A226F3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3555" y="3121428"/>
            <a:ext cx="2249386" cy="20116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E5A596-52F1-D641-88AA-85E275A54B94}"/>
              </a:ext>
            </a:extLst>
          </p:cNvPr>
          <p:cNvSpPr txBox="1"/>
          <p:nvPr/>
        </p:nvSpPr>
        <p:spPr>
          <a:xfrm>
            <a:off x="2231135" y="5133107"/>
            <a:ext cx="3612712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390525" algn="l"/>
              </a:tabLst>
            </a:pPr>
            <a:r>
              <a:rPr lang="en-US" sz="1800" dirty="0">
                <a:latin typeface="Times New Roman"/>
                <a:cs typeface="Times New Roman"/>
              </a:rPr>
              <a:t>Built-in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Wi-</a:t>
            </a:r>
            <a:r>
              <a:rPr lang="en-US" sz="1800" spc="-25" dirty="0">
                <a:latin typeface="Times New Roman"/>
                <a:cs typeface="Times New Roman"/>
              </a:rPr>
              <a:t>Fi</a:t>
            </a:r>
            <a:endParaRPr lang="en-US" sz="1800" dirty="0">
              <a:latin typeface="Times New Roman"/>
              <a:cs typeface="Times New Roman"/>
            </a:endParaRPr>
          </a:p>
          <a:p>
            <a:pPr marL="390525" indent="-37782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90525" algn="l"/>
              </a:tabLst>
            </a:pPr>
            <a:r>
              <a:rPr lang="en-US" sz="1800" dirty="0">
                <a:latin typeface="Times New Roman"/>
                <a:cs typeface="Times New Roman"/>
              </a:rPr>
              <a:t>Low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Cost</a:t>
            </a:r>
            <a:endParaRPr lang="en-US" sz="1800" dirty="0">
              <a:latin typeface="Times New Roman"/>
              <a:cs typeface="Times New Roman"/>
            </a:endParaRPr>
          </a:p>
          <a:p>
            <a:pPr marL="390525" indent="-377825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390525" algn="l"/>
              </a:tabLst>
            </a:pPr>
            <a:r>
              <a:rPr lang="en-US" sz="1800" dirty="0">
                <a:latin typeface="Times New Roman"/>
                <a:cs typeface="Times New Roman"/>
              </a:rPr>
              <a:t>Open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source</a:t>
            </a:r>
            <a:endParaRPr lang="en-US" sz="1800" dirty="0">
              <a:latin typeface="Times New Roman"/>
              <a:cs typeface="Times New Roman"/>
            </a:endParaRPr>
          </a:p>
          <a:p>
            <a:pPr marL="390525" indent="-37782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90525" algn="l"/>
              </a:tabLst>
            </a:pPr>
            <a:r>
              <a:rPr lang="en-US" sz="1800" dirty="0">
                <a:latin typeface="Times New Roman"/>
                <a:cs typeface="Times New Roman"/>
              </a:rPr>
              <a:t>Community</a:t>
            </a:r>
            <a:r>
              <a:rPr lang="en-US" sz="1800" spc="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and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Library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Support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0C4196-1110-FF93-177F-243AF8C97A50}"/>
              </a:ext>
            </a:extLst>
          </p:cNvPr>
          <p:cNvSpPr txBox="1"/>
          <p:nvPr/>
        </p:nvSpPr>
        <p:spPr>
          <a:xfrm>
            <a:off x="7083554" y="5310466"/>
            <a:ext cx="4321507" cy="1068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marR="377190" indent="-285750">
              <a:lnSpc>
                <a:spcPct val="1208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Alphanumeric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Display </a:t>
            </a:r>
            <a:r>
              <a:rPr lang="en-US" sz="1800" dirty="0">
                <a:latin typeface="Times New Roman"/>
                <a:cs typeface="Times New Roman"/>
              </a:rPr>
              <a:t>16x2</a:t>
            </a:r>
            <a:r>
              <a:rPr lang="en-US" sz="1800" spc="2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Format</a:t>
            </a:r>
            <a:endParaRPr lang="en-US" sz="1800" dirty="0">
              <a:latin typeface="Times New Roman"/>
              <a:cs typeface="Times New Roman"/>
            </a:endParaRPr>
          </a:p>
          <a:p>
            <a:pPr marL="328295" marR="5080" indent="-285750">
              <a:lnSpc>
                <a:spcPct val="120900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Parallel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Communication </a:t>
            </a:r>
            <a:r>
              <a:rPr lang="en-US" sz="1800" dirty="0">
                <a:latin typeface="Times New Roman"/>
                <a:cs typeface="Times New Roman"/>
              </a:rPr>
              <a:t>Low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Power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Consumption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1478D9-76C0-A744-0F91-8AF3A2FFA491}"/>
              </a:ext>
            </a:extLst>
          </p:cNvPr>
          <p:cNvSpPr txBox="1"/>
          <p:nvPr/>
        </p:nvSpPr>
        <p:spPr>
          <a:xfrm>
            <a:off x="4834197" y="2288054"/>
            <a:ext cx="2523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/>
                <a:cs typeface="Times New Roman"/>
              </a:rPr>
              <a:t>Hardware</a:t>
            </a:r>
            <a:r>
              <a:rPr lang="en-IN" b="1" spc="40" dirty="0">
                <a:latin typeface="Times New Roman"/>
                <a:cs typeface="Times New Roman"/>
              </a:rPr>
              <a:t> </a:t>
            </a:r>
            <a:r>
              <a:rPr lang="en-IN" b="1" spc="-10" dirty="0">
                <a:latin typeface="Times New Roman"/>
                <a:cs typeface="Times New Roman"/>
              </a:rPr>
              <a:t>Components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57913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7A59C-52EF-0FE5-5111-0EBB6294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and 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9CCA9-6E0A-5C4D-B5D9-2EB0038C1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>
                <a:latin typeface="Times New Roman"/>
                <a:cs typeface="Times New Roman"/>
              </a:rPr>
              <a:t>Fingerprint Scanner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DE763-1BBD-4844-536E-1760C995E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7F9A-A8B2-4585-AF5C-836578C27FF9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BD289-8F78-2648-A80B-D38C1C864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819DD-EF02-491D-87CC-F9716E9DCF1F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R307 Optical Fingerprint Reader Sensor Module Good Quality - techiesms">
            <a:extLst>
              <a:ext uri="{FF2B5EF4-FFF2-40B4-BE49-F238E27FC236}">
                <a16:creationId xmlns:a16="http://schemas.microsoft.com/office/drawing/2014/main" id="{2056B40A-E7A7-31DA-B46D-246121BE9A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36" y="3100378"/>
            <a:ext cx="2002790" cy="189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17" descr="C:\Users\SHRESHTHA\AppData\Local\Microsoft\Windows\INetCache\Content.MSO\BCF78A01.tmp">
            <a:extLst>
              <a:ext uri="{FF2B5EF4-FFF2-40B4-BE49-F238E27FC236}">
                <a16:creationId xmlns:a16="http://schemas.microsoft.com/office/drawing/2014/main" id="{B0E05307-320A-B729-1CD3-AD33B9023F6E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46867" y="3100378"/>
            <a:ext cx="2068830" cy="18948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318C0E-EA5F-09AC-F9AC-1012F486A9A6}"/>
              </a:ext>
            </a:extLst>
          </p:cNvPr>
          <p:cNvSpPr txBox="1"/>
          <p:nvPr/>
        </p:nvSpPr>
        <p:spPr>
          <a:xfrm>
            <a:off x="7146867" y="263804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1800" dirty="0">
                <a:latin typeface="Times New Roman"/>
                <a:cs typeface="Times New Roman"/>
              </a:rPr>
              <a:t>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254120-015D-24AC-91E1-265C68747C89}"/>
              </a:ext>
            </a:extLst>
          </p:cNvPr>
          <p:cNvSpPr txBox="1"/>
          <p:nvPr/>
        </p:nvSpPr>
        <p:spPr>
          <a:xfrm>
            <a:off x="2231136" y="4995218"/>
            <a:ext cx="26456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390525" algn="l"/>
              </a:tabLst>
            </a:pPr>
            <a:r>
              <a:rPr lang="en-US" sz="1800" dirty="0">
                <a:latin typeface="Times New Roman"/>
                <a:cs typeface="Times New Roman"/>
              </a:rPr>
              <a:t>Finger print scanner</a:t>
            </a:r>
          </a:p>
          <a:p>
            <a:pPr marL="390525" indent="-37782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90525" algn="l"/>
              </a:tabLst>
            </a:pPr>
            <a:r>
              <a:rPr lang="en-US" sz="1800" dirty="0">
                <a:latin typeface="Times New Roman"/>
                <a:cs typeface="Times New Roman"/>
              </a:rPr>
              <a:t>Collection of Data</a:t>
            </a:r>
          </a:p>
          <a:p>
            <a:pPr marL="390525" indent="-37782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90525" algn="l"/>
              </a:tabLst>
            </a:pPr>
            <a:r>
              <a:rPr lang="en-US" sz="1800" dirty="0">
                <a:latin typeface="Times New Roman"/>
                <a:cs typeface="Times New Roman"/>
              </a:rPr>
              <a:t>High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Sens</a:t>
            </a:r>
            <a:r>
              <a:rPr lang="en-US" spc="-10" dirty="0">
                <a:latin typeface="Times New Roman"/>
                <a:cs typeface="Times New Roman"/>
              </a:rPr>
              <a:t>i</a:t>
            </a:r>
            <a:r>
              <a:rPr lang="en-US" sz="1800" spc="-10" dirty="0">
                <a:latin typeface="Times New Roman"/>
                <a:cs typeface="Times New Roman"/>
              </a:rPr>
              <a:t>tivity</a:t>
            </a:r>
            <a:endParaRPr lang="en-US" sz="1800" dirty="0">
              <a:latin typeface="Times New Roman"/>
              <a:cs typeface="Times New Roman"/>
            </a:endParaRPr>
          </a:p>
          <a:p>
            <a:pPr marL="390525" indent="-37782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90525" algn="l"/>
              </a:tabLst>
            </a:pPr>
            <a:r>
              <a:rPr lang="en-US" sz="1800" dirty="0">
                <a:latin typeface="Times New Roman"/>
                <a:cs typeface="Times New Roman"/>
              </a:rPr>
              <a:t>Low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Cost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BD706C-1C85-214C-8D08-6E04EDB68F84}"/>
              </a:ext>
            </a:extLst>
          </p:cNvPr>
          <p:cNvSpPr txBox="1"/>
          <p:nvPr/>
        </p:nvSpPr>
        <p:spPr>
          <a:xfrm>
            <a:off x="6951134" y="5001363"/>
            <a:ext cx="66209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Shows system power/status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Indicates successful fingerprint scan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Alerts for invalid votes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Blinks during vote casting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Green = Success, Red = Error</a:t>
            </a:r>
          </a:p>
        </p:txBody>
      </p:sp>
    </p:spTree>
    <p:extLst>
      <p:ext uri="{BB962C8B-B14F-4D97-AF65-F5344CB8AC3E}">
        <p14:creationId xmlns:p14="http://schemas.microsoft.com/office/powerpoint/2010/main" val="172368045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74</TotalTime>
  <Words>431</Words>
  <Application>Microsoft Office PowerPoint</Application>
  <PresentationFormat>Widescreen</PresentationFormat>
  <Paragraphs>104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Times New Roman</vt:lpstr>
      <vt:lpstr>Parcel</vt:lpstr>
      <vt:lpstr>Paper ID:1610 Paper Title: WEB ENABLED FINGERPRINT BASED ELECTRONIC VOTING MACHINE FOR PRIVATE COMMUNITIES</vt:lpstr>
      <vt:lpstr>Outline</vt:lpstr>
      <vt:lpstr>Introduction</vt:lpstr>
      <vt:lpstr>Related Work</vt:lpstr>
      <vt:lpstr>Proposed Methodology</vt:lpstr>
      <vt:lpstr>Experiments and Results</vt:lpstr>
      <vt:lpstr>Experiments and Results</vt:lpstr>
      <vt:lpstr>Experiments and Results</vt:lpstr>
      <vt:lpstr>Experiments and Results</vt:lpstr>
      <vt:lpstr>Experiments and Results</vt:lpstr>
      <vt:lpstr>Experiments and Results</vt:lpstr>
      <vt:lpstr>Conclusion and Future Scope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Akhilesh Kosta</dc:creator>
  <cp:lastModifiedBy>AAYUSH PANDEY</cp:lastModifiedBy>
  <cp:revision>10</cp:revision>
  <dcterms:created xsi:type="dcterms:W3CDTF">2025-05-22T05:42:42Z</dcterms:created>
  <dcterms:modified xsi:type="dcterms:W3CDTF">2025-05-26T10:41:16Z</dcterms:modified>
</cp:coreProperties>
</file>